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41" r:id="rId3"/>
    <p:sldId id="300" r:id="rId4"/>
    <p:sldId id="301" r:id="rId5"/>
    <p:sldId id="308" r:id="rId6"/>
    <p:sldId id="309" r:id="rId7"/>
    <p:sldId id="303" r:id="rId8"/>
    <p:sldId id="304" r:id="rId9"/>
    <p:sldId id="280" r:id="rId10"/>
    <p:sldId id="281" r:id="rId11"/>
    <p:sldId id="298" r:id="rId12"/>
    <p:sldId id="290" r:id="rId13"/>
    <p:sldId id="291" r:id="rId14"/>
    <p:sldId id="311" r:id="rId15"/>
    <p:sldId id="312" r:id="rId16"/>
    <p:sldId id="313" r:id="rId17"/>
    <p:sldId id="314" r:id="rId18"/>
    <p:sldId id="338" r:id="rId19"/>
    <p:sldId id="330" r:id="rId20"/>
    <p:sldId id="331" r:id="rId21"/>
    <p:sldId id="332" r:id="rId22"/>
    <p:sldId id="334" r:id="rId23"/>
    <p:sldId id="333" r:id="rId24"/>
    <p:sldId id="335" r:id="rId25"/>
    <p:sldId id="336" r:id="rId26"/>
    <p:sldId id="326" r:id="rId27"/>
    <p:sldId id="339" r:id="rId28"/>
    <p:sldId id="342" r:id="rId29"/>
    <p:sldId id="343" r:id="rId30"/>
    <p:sldId id="344" r:id="rId31"/>
    <p:sldId id="345" r:id="rId32"/>
    <p:sldId id="346" r:id="rId33"/>
    <p:sldId id="328" r:id="rId34"/>
    <p:sldId id="347" r:id="rId35"/>
    <p:sldId id="329" r:id="rId36"/>
    <p:sldId id="337" r:id="rId37"/>
    <p:sldId id="319" r:id="rId38"/>
    <p:sldId id="320" r:id="rId39"/>
    <p:sldId id="321" r:id="rId40"/>
    <p:sldId id="34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99FFCC"/>
    <a:srgbClr val="CCFFFF"/>
    <a:srgbClr val="99FF99"/>
    <a:srgbClr val="6699FF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2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3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4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9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9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1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0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DF7B0-ECCD-465F-9DAF-AA0AEF9F4BD5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48F11-EA17-4BB9-B18C-F7201378D3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6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toknow.org/posts/tags/%E0%B8%84%E0%B8%B3%E0%B8%99%E0%B8%A7%E0%B8%93%E0%B8%A3%E0%B8%B2%E0%B8%84%E0%B8%B2%E0%B8%AA%E0%B8%B4%E0%B8%99%E0%B8%84%E0%B9%89%E0%B8%B2%E0%B8%AA%E0%B9%88%E0%B8%87%E0%B8%AD%E0%B8%AD%E0%B8%81" TargetMode="External"/><Relationship Id="rId2" Type="http://schemas.openxmlformats.org/officeDocument/2006/relationships/hyperlink" Target="https://www.gotoknow.org/posts/tags/%E0%B8%AA%E0%B9%88%E0%B8%87%E0%B8%AD%E0%B8%AD%E0%B8%8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toknow.org/posts/tags/%E0%B8%97%E0%B8%B3%E0%B8%AA%E0%B8%B1%E0%B8%8D%E0%B8%8D%E0%B8%B2%E0%B8%8B%E0%B8%B7%E0%B9%89%E0%B8%AD%E0%B8%82%E0%B8%B2%E0%B8%A2" TargetMode="External"/><Relationship Id="rId4" Type="http://schemas.openxmlformats.org/officeDocument/2006/relationships/hyperlink" Target="https://www.gotoknow.org/posts/tags/%E0%B8%84%E0%B8%B3%E0%B8%99%E0%B8%A7%E0%B8%93%E0%B8%AB%E0%B8%B2%E0%B8%95%E0%B9%89%E0%B8%99%E0%B8%97%E0%B8%B8%E0%B8%99%E0%B8%99%E0%B8%B3%E0%B9%80%E0%B8%82%E0%B9%89%E0%B8%B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B5A65-F896-496F-BE3E-3CD64399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6"/>
            <a:ext cx="12192000" cy="679409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162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0376" y="0"/>
            <a:ext cx="412162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31955"/>
            <a:ext cx="8229600" cy="2574767"/>
          </a:xfrm>
          <a:solidFill>
            <a:schemeClr val="lt1">
              <a:alpha val="7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600" dirty="0"/>
              <a:t>75533359</a:t>
            </a:r>
            <a:br>
              <a:rPr lang="th-TH" sz="3600" dirty="0"/>
            </a:br>
            <a:r>
              <a:rPr lang="th-TH" sz="3600" dirty="0"/>
              <a:t>พิธีศุลกากรว่าด้วยการค้าชายแดน</a:t>
            </a:r>
            <a:br>
              <a:rPr lang="en-US" dirty="0"/>
            </a:br>
            <a:r>
              <a:rPr lang="th-TH" b="1" dirty="0">
                <a:solidFill>
                  <a:srgbClr val="FF0000"/>
                </a:solidFill>
              </a:rPr>
              <a:t>บทที่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th-TH" b="1" dirty="0">
                <a:solidFill>
                  <a:srgbClr val="FF0000"/>
                </a:solidFill>
              </a:rPr>
              <a:t> เทคนิค / วิธีการคำนวณต้นทุน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th-TH" b="1" dirty="0">
                <a:solidFill>
                  <a:srgbClr val="FF0000"/>
                </a:solidFill>
              </a:rPr>
              <a:t>และการตั้งราคาสินค้า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5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18" y="274638"/>
            <a:ext cx="5307594" cy="1143000"/>
          </a:xfrm>
          <a:solidFill>
            <a:srgbClr val="993366"/>
          </a:solidFill>
        </p:spPr>
        <p:txBody>
          <a:bodyPr>
            <a:norm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1. ปัจจัยภายใน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18" y="1573696"/>
            <a:ext cx="5307594" cy="4525963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 fontScale="92500" lnSpcReduction="20000"/>
          </a:bodyPr>
          <a:lstStyle/>
          <a:p>
            <a:endParaRPr lang="th-TH" dirty="0"/>
          </a:p>
          <a:p>
            <a:r>
              <a:rPr lang="th-TH" dirty="0"/>
              <a:t>1. วัตถุประสงค์ขององค์การ (</a:t>
            </a:r>
            <a:r>
              <a:rPr lang="en-US" dirty="0"/>
              <a:t>Company Objective) </a:t>
            </a:r>
            <a:r>
              <a:rPr lang="th-TH" dirty="0"/>
              <a:t>องค์การหรือบริษัทจะเป็นผู้กำหนดเป้าหมายและนโยบายในการดำเนินกิจการ แล้วจึงกำหนดราคาเพื่อให้ สอดคล้องกัน</a:t>
            </a:r>
          </a:p>
          <a:p>
            <a:r>
              <a:rPr lang="th-TH" dirty="0"/>
              <a:t>2. ลักษณะและประเภทของสินค้า (</a:t>
            </a:r>
            <a:r>
              <a:rPr lang="en-US" dirty="0"/>
              <a:t>Character of Product) </a:t>
            </a:r>
            <a:r>
              <a:rPr lang="th-TH" dirty="0"/>
              <a:t>เช่น สินค้าเกษตรกรรมนอกฤดูจะขายราคาแพงกว่าปกติมาก</a:t>
            </a:r>
          </a:p>
          <a:p>
            <a:r>
              <a:rPr lang="th-TH" dirty="0"/>
              <a:t>3. ต้นทุนจะเป็นตัวกำหนดราคาขั้นต่ำสุด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7CACB0-8DF0-4D92-B8E0-2BCF0611D7BF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5736536" cy="7222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2. ปัจจัยภายนอก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D04E00-0EF9-471F-80E4-00AEEBEF030E}"/>
              </a:ext>
            </a:extLst>
          </p:cNvPr>
          <p:cNvSpPr txBox="1">
            <a:spLocks/>
          </p:cNvSpPr>
          <p:nvPr/>
        </p:nvSpPr>
        <p:spPr>
          <a:xfrm>
            <a:off x="6096000" y="722243"/>
            <a:ext cx="5736536" cy="5983357"/>
          </a:xfrm>
          <a:prstGeom prst="rect">
            <a:avLst/>
          </a:prstGeom>
          <a:solidFill>
            <a:srgbClr val="993366"/>
          </a:solidFill>
          <a:ln>
            <a:solidFill>
              <a:srgbClr val="7030A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 sz="2800" dirty="0">
              <a:solidFill>
                <a:schemeClr val="bg1"/>
              </a:solidFill>
            </a:endParaRPr>
          </a:p>
          <a:p>
            <a:r>
              <a:rPr lang="th-TH" sz="2800" dirty="0">
                <a:solidFill>
                  <a:schemeClr val="bg1"/>
                </a:solidFill>
              </a:rPr>
              <a:t>1. คำนึงถึงอุปสงค์ (</a:t>
            </a:r>
            <a:r>
              <a:rPr lang="en-US" sz="2800" dirty="0">
                <a:solidFill>
                  <a:schemeClr val="bg1"/>
                </a:solidFill>
              </a:rPr>
              <a:t>Demand) </a:t>
            </a:r>
            <a:r>
              <a:rPr lang="th-TH" sz="2800" dirty="0">
                <a:solidFill>
                  <a:schemeClr val="bg1"/>
                </a:solidFill>
              </a:rPr>
              <a:t>ของตลาดว่ามีความต้องการเสนอซื้อสินค้ามากเท่าใดและอุปสงค์ของสินค้านั้นมีความยืดหยุ่นต่อราคาเป็นอย่างไร</a:t>
            </a:r>
          </a:p>
          <a:p>
            <a:r>
              <a:rPr lang="th-TH" sz="2800" dirty="0">
                <a:solidFill>
                  <a:schemeClr val="bg1"/>
                </a:solidFill>
              </a:rPr>
              <a:t>2. สภาพเศรษฐกิจในปัจจุบัน </a:t>
            </a:r>
          </a:p>
          <a:p>
            <a:r>
              <a:rPr lang="th-TH" sz="2800" dirty="0">
                <a:solidFill>
                  <a:schemeClr val="bg1"/>
                </a:solidFill>
              </a:rPr>
              <a:t>3. กฎหมายและรัฐบาล</a:t>
            </a:r>
          </a:p>
          <a:p>
            <a:r>
              <a:rPr lang="th-TH" sz="2800" dirty="0">
                <a:solidFill>
                  <a:schemeClr val="bg1"/>
                </a:solidFill>
              </a:rPr>
              <a:t>4. จรรยาบรรณในการประกอบธุรกิจ </a:t>
            </a:r>
          </a:p>
          <a:p>
            <a:r>
              <a:rPr lang="th-TH" sz="2800" dirty="0">
                <a:solidFill>
                  <a:schemeClr val="bg1"/>
                </a:solidFill>
              </a:rPr>
              <a:t>5. สภาพการแข่งขัน </a:t>
            </a:r>
          </a:p>
          <a:p>
            <a:r>
              <a:rPr lang="th-TH" sz="2800" dirty="0">
                <a:solidFill>
                  <a:schemeClr val="bg1"/>
                </a:solidFill>
              </a:rPr>
              <a:t>6. คำนึงถึงพ่อค้าคนกลาง ผู้ผลิตตั้งราคาให้เขาสามารถขายได้</a:t>
            </a:r>
          </a:p>
          <a:p>
            <a:r>
              <a:rPr lang="th-TH" sz="2800" dirty="0">
                <a:solidFill>
                  <a:schemeClr val="bg1"/>
                </a:solidFill>
              </a:rPr>
              <a:t>7. ผู้บริโภค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1E24-CC89-496A-B186-45A814F6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164" y="274638"/>
            <a:ext cx="4479235" cy="1143000"/>
          </a:xfrm>
          <a:solidFill>
            <a:srgbClr val="6699FF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th-TH" b="1" dirty="0"/>
              <a:t>ราคาสินค้า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7A761-81A3-403B-B23F-84EBDB000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164" y="1600201"/>
            <a:ext cx="4479235" cy="4525963"/>
          </a:xfrm>
          <a:solidFill>
            <a:srgbClr val="66CCFF"/>
          </a:solidFill>
        </p:spPr>
        <p:txBody>
          <a:bodyPr>
            <a:normAutofit lnSpcReduction="10000"/>
          </a:bodyPr>
          <a:lstStyle/>
          <a:p>
            <a:r>
              <a:rPr lang="th-TH" b="1" u="sng" dirty="0"/>
              <a:t>ราคาสินค้า = ต้นทุน + กำไรที่ต้องการ</a:t>
            </a:r>
            <a:endParaRPr lang="en-US" b="1" u="sng" dirty="0"/>
          </a:p>
          <a:p>
            <a:r>
              <a:rPr lang="th-TH" dirty="0"/>
              <a:t>ต้นทุนของสินค้ามีที่มามากมาย เช่น ต้นทุนของตัวสินค้า ต้นทุนจากค่าแรงงาน ต้นทุนจากค่าเครื่องมือ และ อุปกรณ์ที่ใช้งาน ต้นทุนจากการขนส่ง ต้นทุนแฝง</a:t>
            </a:r>
            <a:r>
              <a:rPr lang="en-US" dirty="0"/>
              <a:t> </a:t>
            </a:r>
          </a:p>
          <a:p>
            <a:r>
              <a:rPr lang="th-TH" dirty="0"/>
              <a:t>ต้นทุนแฝง คือ ค่าใช้จ่ายในการเดินทาง เป็นต้น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3DF9B-3C5E-4A63-9F79-FA6995CD3EF0}"/>
              </a:ext>
            </a:extLst>
          </p:cNvPr>
          <p:cNvSpPr txBox="1">
            <a:spLocks/>
          </p:cNvSpPr>
          <p:nvPr/>
        </p:nvSpPr>
        <p:spPr>
          <a:xfrm>
            <a:off x="609599" y="274638"/>
            <a:ext cx="5155096" cy="1143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วัตถุประสงค์ในการกำหนดราคา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8A0C38-D0B3-4551-BB5F-D6BDD6F441B7}"/>
              </a:ext>
            </a:extLst>
          </p:cNvPr>
          <p:cNvSpPr txBox="1">
            <a:spLocks/>
          </p:cNvSpPr>
          <p:nvPr/>
        </p:nvSpPr>
        <p:spPr>
          <a:xfrm>
            <a:off x="609600" y="1606481"/>
            <a:ext cx="5155096" cy="4548807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 dirty="0"/>
          </a:p>
          <a:p>
            <a:r>
              <a:rPr lang="th-TH" dirty="0"/>
              <a:t>แบ่งได้เป็น 3 ประเภทใหญ่ ๆ คือ</a:t>
            </a:r>
          </a:p>
          <a:p>
            <a:r>
              <a:rPr lang="th-TH" dirty="0"/>
              <a:t>1. พิจารณาด้านกำไร (</a:t>
            </a:r>
            <a:r>
              <a:rPr lang="en-US" dirty="0"/>
              <a:t>Profit Oriented Objectives)</a:t>
            </a:r>
          </a:p>
          <a:p>
            <a:r>
              <a:rPr lang="en-US" dirty="0"/>
              <a:t>2. </a:t>
            </a:r>
            <a:r>
              <a:rPr lang="th-TH" dirty="0"/>
              <a:t>พิจารณาด้านการขาย (</a:t>
            </a:r>
            <a:r>
              <a:rPr lang="en-US" dirty="0"/>
              <a:t>Sales Oriented Objectives)</a:t>
            </a:r>
          </a:p>
          <a:p>
            <a:r>
              <a:rPr lang="en-US" dirty="0"/>
              <a:t>3. </a:t>
            </a:r>
            <a:r>
              <a:rPr lang="th-TH" dirty="0"/>
              <a:t>เพื่อรักษาเสถียรภาพของราคา (</a:t>
            </a:r>
            <a:r>
              <a:rPr lang="en-US" dirty="0"/>
              <a:t>Stabilize Price Objectives)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346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648"/>
            <a:ext cx="5380383" cy="1143000"/>
          </a:xfrm>
          <a:solidFill>
            <a:srgbClr val="99FF99"/>
          </a:solidFill>
        </p:spPr>
        <p:txBody>
          <a:bodyPr>
            <a:normAutofit/>
          </a:bodyPr>
          <a:lstStyle/>
          <a:p>
            <a:r>
              <a:rPr lang="th-TH" dirty="0"/>
              <a:t>วิธีคำนวณหาต้นทุนต่อชิ้น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2" y="1417984"/>
            <a:ext cx="4114800" cy="3170098"/>
          </a:xfrm>
          <a:solidFill>
            <a:srgbClr val="CCFFFF"/>
          </a:solidFill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1. </a:t>
            </a:r>
            <a:r>
              <a:rPr lang="th-TH" dirty="0"/>
              <a:t>นำราคาที่เหมามาทั้งหมดจับหารกัน</a:t>
            </a:r>
          </a:p>
          <a:p>
            <a:r>
              <a:rPr lang="th-TH" dirty="0"/>
              <a:t>สมมุติสินค้า </a:t>
            </a:r>
            <a:r>
              <a:rPr lang="en-US" dirty="0"/>
              <a:t>A </a:t>
            </a:r>
            <a:r>
              <a:rPr lang="th-TH" dirty="0"/>
              <a:t>มี 10 ชิ้นจ่ายไป 1,000 บาท ก็จะตกชิ้นละ 100 บาท, </a:t>
            </a:r>
            <a:endParaRPr lang="en-US" dirty="0"/>
          </a:p>
          <a:p>
            <a:r>
              <a:rPr lang="th-TH" dirty="0"/>
              <a:t>สินค้า </a:t>
            </a:r>
            <a:r>
              <a:rPr lang="en-US" dirty="0"/>
              <a:t>B </a:t>
            </a:r>
            <a:r>
              <a:rPr lang="th-TH" dirty="0"/>
              <a:t>มี 20 ชิ้นจ่ายไป 4,000 บาท ก็ตกชิ้นละ 200 บาท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0F53A-670A-4493-8381-057BA7842FD7}"/>
              </a:ext>
            </a:extLst>
          </p:cNvPr>
          <p:cNvSpPr txBox="1"/>
          <p:nvPr/>
        </p:nvSpPr>
        <p:spPr>
          <a:xfrm>
            <a:off x="331303" y="4839851"/>
            <a:ext cx="1131735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b="1" u="sng" dirty="0"/>
              <a:t>3. </a:t>
            </a:r>
            <a:r>
              <a:rPr lang="th-TH" sz="3600" b="1" dirty="0"/>
              <a:t>สุดท้ายนำราคาต้นทุนกับทุนแฝงมารวมกัน สินค้า </a:t>
            </a:r>
            <a:r>
              <a:rPr lang="en-US" sz="3600" b="1" dirty="0"/>
              <a:t>A </a:t>
            </a:r>
            <a:r>
              <a:rPr lang="th-TH" sz="3600" b="1" dirty="0"/>
              <a:t>ราคาต้นทุนก็จะเท่ากับ 116.6 บาท และ สินค้า </a:t>
            </a:r>
            <a:r>
              <a:rPr lang="en-US" sz="3600" b="1" dirty="0"/>
              <a:t>B </a:t>
            </a:r>
            <a:r>
              <a:rPr lang="th-TH" sz="3600" b="1" dirty="0"/>
              <a:t>ราคาต้นทุนก็จะเท่ากับ 216.6 บาท</a:t>
            </a:r>
            <a:endParaRPr 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5E7A7-930D-43EF-834C-A02ABDE5B313}"/>
              </a:ext>
            </a:extLst>
          </p:cNvPr>
          <p:cNvSpPr txBox="1"/>
          <p:nvPr/>
        </p:nvSpPr>
        <p:spPr>
          <a:xfrm>
            <a:off x="4479233" y="1417984"/>
            <a:ext cx="7169427" cy="3170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4000" b="1" u="sng" dirty="0"/>
              <a:t>2. </a:t>
            </a:r>
            <a:r>
              <a:rPr lang="th-TH" sz="4000" dirty="0"/>
              <a:t>หาค่าต้นทุนแฝงทั้งหมดแล้วเอามารวมกัน </a:t>
            </a:r>
            <a:endParaRPr lang="en-US" sz="4000" dirty="0"/>
          </a:p>
          <a:p>
            <a:r>
              <a:rPr lang="th-TH" sz="4000" dirty="0"/>
              <a:t>สมมุติรวมได้ 500 บาท แล้วนำจำนวนชิ้นของสินค้าทั้งหมดมาหาร</a:t>
            </a:r>
          </a:p>
          <a:p>
            <a:r>
              <a:rPr lang="th-TH" sz="4000" dirty="0"/>
              <a:t>ตัวอย่าง สินค้าทั้งหมดมี 30 ชิ้น (สินค้า </a:t>
            </a:r>
            <a:r>
              <a:rPr lang="en-US" sz="4000" dirty="0"/>
              <a:t>A + </a:t>
            </a:r>
            <a:r>
              <a:rPr lang="th-TH" sz="4000" dirty="0"/>
              <a:t>สินค้า </a:t>
            </a:r>
            <a:r>
              <a:rPr lang="en-US" sz="4000" dirty="0"/>
              <a:t>B) </a:t>
            </a:r>
            <a:r>
              <a:rPr lang="th-TH" sz="4000" dirty="0"/>
              <a:t>เอามาหาร 500 บาท ก็จะตกชิ้นละ 16.6 บาท</a:t>
            </a:r>
          </a:p>
        </p:txBody>
      </p:sp>
    </p:spTree>
    <p:extLst>
      <p:ext uri="{BB962C8B-B14F-4D97-AF65-F5344CB8AC3E}">
        <p14:creationId xmlns:p14="http://schemas.microsoft.com/office/powerpoint/2010/main" val="39752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43" y="106018"/>
            <a:ext cx="8229600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th-TH" dirty="0"/>
              <a:t>วิธีคำนวณหากำไรต่อชิ้น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43" y="1431235"/>
            <a:ext cx="9670774" cy="1775791"/>
          </a:xfrm>
          <a:solidFill>
            <a:srgbClr val="6699FF"/>
          </a:solidFill>
        </p:spPr>
        <p:txBody>
          <a:bodyPr>
            <a:normAutofit fontScale="92500"/>
          </a:bodyPr>
          <a:lstStyle/>
          <a:p>
            <a:r>
              <a:rPr lang="th-TH" dirty="0"/>
              <a:t>กำไรที่ต้องการนั้นมีวิธีการคิดหลายวิธี อาจจะนำต้นทุนทั้งหมดแล้วบวกกำไรที่ต้องการเลย ว่าต้องการกำไรต่อชิ้นเท่าไร ส่วนมากจะกำหนดกำไรเป็นเปอร์เซ็นต์ เพราะสะดวกต่อการคำนวณส่วนลดที่จะตามมาในกรณีที่ต้องการระบายสินค้าหรือโปรโมชั่น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10CDD-3E21-4D7A-A200-71D10C979008}"/>
              </a:ext>
            </a:extLst>
          </p:cNvPr>
          <p:cNvSpPr txBox="1"/>
          <p:nvPr/>
        </p:nvSpPr>
        <p:spPr>
          <a:xfrm>
            <a:off x="1855305" y="3448879"/>
            <a:ext cx="9183756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th-TH" sz="2800" b="1" u="sng" dirty="0"/>
              <a:t>สูตรคำนวณ</a:t>
            </a:r>
          </a:p>
          <a:p>
            <a:r>
              <a:rPr lang="th-TH" sz="2800" dirty="0"/>
              <a:t>(ต้นทุนต่อชิ้น </a:t>
            </a:r>
            <a:r>
              <a:rPr lang="en-US" sz="2800" dirty="0"/>
              <a:t>x </a:t>
            </a:r>
            <a:r>
              <a:rPr lang="th-TH" sz="2800" dirty="0"/>
              <a:t>กำไรที่ต้องการเป็นเปอร์เซ็นต์) / 100 = กำไร</a:t>
            </a:r>
          </a:p>
          <a:p>
            <a:r>
              <a:rPr lang="th-TH" sz="2800" b="1" u="sng" dirty="0"/>
              <a:t>ตัวอย่าง</a:t>
            </a:r>
          </a:p>
          <a:p>
            <a:r>
              <a:rPr lang="th-TH" sz="2800" dirty="0"/>
              <a:t>สินค้า </a:t>
            </a:r>
            <a:r>
              <a:rPr lang="en-US" sz="2800" dirty="0"/>
              <a:t>A </a:t>
            </a:r>
            <a:r>
              <a:rPr lang="th-TH" sz="2800" dirty="0"/>
              <a:t>ต้องการกำไร 25% ก็เอา (116.6 </a:t>
            </a:r>
            <a:r>
              <a:rPr lang="en-US" sz="2800" dirty="0"/>
              <a:t>x 25) / 100 = 29.15 </a:t>
            </a:r>
            <a:r>
              <a:rPr lang="th-TH" sz="2800" dirty="0"/>
              <a:t>บาท</a:t>
            </a:r>
          </a:p>
          <a:p>
            <a:r>
              <a:rPr lang="th-TH" sz="2800" dirty="0"/>
              <a:t>สินค้า </a:t>
            </a:r>
            <a:r>
              <a:rPr lang="en-US" sz="2800" dirty="0"/>
              <a:t>B </a:t>
            </a:r>
            <a:r>
              <a:rPr lang="th-TH" sz="2800" dirty="0"/>
              <a:t>ต้องการกำไร 20% ก็เอา (216.6 </a:t>
            </a:r>
            <a:r>
              <a:rPr lang="en-US" sz="2800" dirty="0"/>
              <a:t>x 20) / 100 = 43.32 </a:t>
            </a:r>
            <a:r>
              <a:rPr lang="th-TH" sz="2800" dirty="0"/>
              <a:t>บาท</a:t>
            </a:r>
          </a:p>
          <a:p>
            <a:r>
              <a:rPr lang="th-TH" sz="2800" dirty="0"/>
              <a:t>ฉะนั้นราคาที่จะต้องตั้งขายก็คือสินค้า </a:t>
            </a:r>
            <a:r>
              <a:rPr lang="en-US" sz="2800" dirty="0"/>
              <a:t>A </a:t>
            </a:r>
            <a:r>
              <a:rPr lang="th-TH" sz="2800" dirty="0"/>
              <a:t>ราคา 145.75 บาท และ สินค้า </a:t>
            </a:r>
            <a:r>
              <a:rPr lang="en-US" sz="2800" dirty="0"/>
              <a:t>B </a:t>
            </a:r>
            <a:r>
              <a:rPr lang="th-TH" sz="2800" dirty="0"/>
              <a:t>ราคา 259.92 บาท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001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72B4-0B9A-432D-9376-EF1169C8FE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9FF99"/>
          </a:solidFill>
        </p:spPr>
        <p:txBody>
          <a:bodyPr>
            <a:normAutofit fontScale="90000"/>
          </a:bodyPr>
          <a:lstStyle/>
          <a:p>
            <a:r>
              <a:rPr lang="th-TH" dirty="0">
                <a:solidFill>
                  <a:srgbClr val="1C1E21"/>
                </a:solidFill>
                <a:latin typeface="Helvetica" panose="020B0604020202020204" pitchFamily="34" charset="0"/>
              </a:rPr>
              <a:t>การจำแนกประเภทต้นทุนสินค้าเพื่อการส่งออกจะแบ่งเป็นประเภท 3 ประเภท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0E3F-15C9-4470-99D0-E9D8A4401C9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9FFCC"/>
          </a:solidFill>
        </p:spPr>
        <p:txBody>
          <a:bodyPr>
            <a:normAutofit fontScale="92500" lnSpcReduction="10000"/>
          </a:bodyPr>
          <a:lstStyle/>
          <a:p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1. ต้นทุนสินค้า ในกรณีทีผู้ผลิตเป็นผู้ส่งออกสินค้าเอง โดยไม่ผ่านนายหน้าตัวแทน ต้นทุนสินค้าก็คือต้นทุนการผลิตโรงงาน ซึ่งประกอบด้วย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ค่าวัตถุดิบ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ค่าแรงงาน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ค่าใช้จ่ายการผลิต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และโสหุ้ยการผลิต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ค่าใช้จ่ายเกี่ยวกับ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ฉลาก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และ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เครื่องหมายการค้า</a:t>
            </a:r>
            <a:br>
              <a:rPr lang="th-TH" dirty="0"/>
            </a:b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ค่าใช้จ่ายเกี่ยวกับการเก็บรักษาสินค้า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ไว้ในคลังสินค้าของผู้ผลิตก่อนขนย้ายออกไปท่าเรือ หรือท่าอากาศยาน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ค่าใช้จ่ายในการ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ตรวจสอบและคัดเลือก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คุณภาพของสินค้าให้ได้ตามคุณภาพหรือคุณลักษณะที่ตกลงกับลูกค้าต่างประเทศ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5649-FC9C-4EB8-B5D4-C138D48FD3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th-TH" dirty="0">
                <a:solidFill>
                  <a:srgbClr val="1C1E21"/>
                </a:solidFill>
                <a:latin typeface="Helvetica" panose="020B0604020202020204" pitchFamily="34" charset="0"/>
              </a:rPr>
              <a:t>2. ต้นทุนค่าขนส่งสินค้าจากโรงงานผู้ผลิตไป</a:t>
            </a:r>
            <a:br>
              <a:rPr lang="en-US" dirty="0">
                <a:solidFill>
                  <a:srgbClr val="1C1E21"/>
                </a:solidFill>
                <a:latin typeface="Helvetica" panose="020B0604020202020204" pitchFamily="34" charset="0"/>
              </a:rPr>
            </a:br>
            <a:r>
              <a:rPr lang="th-TH" dirty="0">
                <a:solidFill>
                  <a:srgbClr val="1C1E21"/>
                </a:solidFill>
                <a:latin typeface="Helvetica" panose="020B0604020202020204" pitchFamily="34" charset="0"/>
              </a:rPr>
              <a:t>จนถึงจุดหมายปลายทางในต่างประเทศ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3FA4C-7AF6-49E6-BDE2-65F9E9DDC2D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ค่าขนส่งภายในประเทศ 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จากโกดังสินค้าของโรงงานไปยังสถานีขนส่ง ท่าเรือ หรือท่าอากาศยาน</a:t>
            </a:r>
            <a:br>
              <a:rPr lang="th-TH" dirty="0"/>
            </a:b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ค่าระวางขนส่ง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ทางรถ เรือ เครื่องบิน รวมทั้งค่าธรรมเนียมพิเศษต่าง ๆ เนื่องจากการใช้พาหนะ การใช้สถานีท่าเรือ หรือท่าอากาศยาน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ค่าขนถ่ายสินค้า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ทางเรือ หรือทางเครื่องบิน ณ เมืองปลายทาง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ค่าใช้จ่ายขนส่ง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สินค้าจากสถานที่ ท่าเรือ หรือท่าอากาศยาน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ไปยังคลังสินค้าของลูกค้า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หรือผู้นำเข้า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9609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55DC-16DD-4708-8B00-515A7B7D460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th-TH" dirty="0">
                <a:solidFill>
                  <a:srgbClr val="1C1E21"/>
                </a:solidFill>
                <a:latin typeface="Helvetica" panose="020B0604020202020204" pitchFamily="34" charset="0"/>
              </a:rPr>
              <a:t>3. ค่าใช้จ่ายต่าง ๆ อันเกี่ยวข้องกับการส่งออก </a:t>
            </a:r>
            <a:br>
              <a:rPr lang="en-US" dirty="0">
                <a:solidFill>
                  <a:srgbClr val="1C1E21"/>
                </a:solidFill>
                <a:latin typeface="Helvetica" panose="020B0604020202020204" pitchFamily="34" charset="0"/>
              </a:rPr>
            </a:br>
            <a:r>
              <a:rPr lang="th-TH" dirty="0">
                <a:solidFill>
                  <a:srgbClr val="1C1E21"/>
                </a:solidFill>
                <a:latin typeface="Helvetica" panose="020B0604020202020204" pitchFamily="34" charset="0"/>
              </a:rPr>
              <a:t>ทั้งที่เกิดภายในและภายนอกประเทศ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A893A-C1A1-4E03-81BF-781B58FC320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ค่าใช้จ่ายบรรจุ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หีบห่อ หรือค่าบรรจุภัณฑ์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เพื่อการส่งออกโดยเฉพาะ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ค่าใช้จ่ายในการ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ตรวจสอบและวิเคราะห์ เพื่อรับรองคุณภาพของสินค้า 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ซึ่งรวมทั้งค่าออกใบรับรองต่าง ๆ จากสถาบันการค้า หรือสถานกงศุลการค้าต่างประเทศ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ค่าใช้จ่ายด้านการออกของ และค่าใช้จ่ายในการผ่าน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พิธีการศุลกากร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ภาษีศุลกากรและค่าธรรมเนียม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ต่าง ๆ ที่เกิดขึ้นในการส่งสินค้าออกนอกประเทศและนำเข้าประเทศของลูกค้า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97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71D2B-6979-42BF-8DB8-9FDE0D8B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1244"/>
            <a:ext cx="10972800" cy="220317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ค่าเบี้ยประกันภัยและค่ากรมธรรม์ประกันภัย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ทั้งทางบก เรือ อากาศ</a:t>
            </a:r>
            <a:br>
              <a:rPr lang="th-TH" dirty="0"/>
            </a:b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</a:t>
            </a:r>
            <a:r>
              <a:rPr lang="th-TH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ค่าเสียหายที่คาดว่า</a:t>
            </a:r>
            <a:r>
              <a:rPr lang="th-TH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จะเกิดขึ้นจากเหตุการณ์ต่าง ๆ เช่น การสูญเสียปริมาตรหรือน้ำหนักของตัวสินค้า คุณภาพสินค้าเสียหายเนื่องจากบรรจุภัณฑ์ ชำรุดระหว่างการขนส่งหรือคุณภาพสินค้าเปลี่ยนแปลงอันเนื่องมาจากสภาพแวดล้อมระหว่างการขนส่ง</a:t>
            </a:r>
            <a:br>
              <a:rPr lang="th-TH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428EC-D122-4F84-9899-EFFA3333A815}"/>
              </a:ext>
            </a:extLst>
          </p:cNvPr>
          <p:cNvSpPr txBox="1"/>
          <p:nvPr/>
        </p:nvSpPr>
        <p:spPr>
          <a:xfrm>
            <a:off x="1033669" y="6398696"/>
            <a:ext cx="8812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https://www.facebook.com/uslmanagement/posts/258061741053125/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D4531-F734-4306-8EA8-0F50D92277E2}"/>
              </a:ext>
            </a:extLst>
          </p:cNvPr>
          <p:cNvSpPr txBox="1"/>
          <p:nvPr/>
        </p:nvSpPr>
        <p:spPr>
          <a:xfrm>
            <a:off x="1914939" y="2731605"/>
            <a:ext cx="8362122" cy="1384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h-TH" sz="2800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</a:t>
            </a:r>
            <a:r>
              <a:rPr lang="th-TH" sz="2800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ค่าใช้จ่ายต่าง ๆ </a:t>
            </a:r>
            <a:r>
              <a:rPr lang="th-TH" sz="2800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ในการ</a:t>
            </a:r>
            <a:r>
              <a:rPr lang="th-TH" sz="2800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จัดเตรียมเอกสารการส่งออกและการติดต่อ</a:t>
            </a:r>
            <a:r>
              <a:rPr lang="th-TH" sz="2800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ธนาคาร</a:t>
            </a:r>
            <a:br>
              <a:rPr lang="th-TH" sz="2800" dirty="0"/>
            </a:br>
            <a:r>
              <a:rPr lang="th-TH" sz="2800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ค่าธรรมเนียมธนาคารทุกประเภท รวมทั้งดอกเบี้ยอันเกิดจากการส่งออก</a:t>
            </a:r>
            <a:br>
              <a:rPr lang="th-TH" sz="2800" dirty="0"/>
            </a:br>
            <a:r>
              <a:rPr lang="th-TH" sz="2800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ค่าติดต่อสื่อสาร โทรเลข โทรศัพท์ทางไกล เทเล็กซ์ และโทรสาร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2F652-4BE3-4274-9761-419BEA1BE571}"/>
              </a:ext>
            </a:extLst>
          </p:cNvPr>
          <p:cNvSpPr txBox="1"/>
          <p:nvPr/>
        </p:nvSpPr>
        <p:spPr>
          <a:xfrm>
            <a:off x="609601" y="4303788"/>
            <a:ext cx="10866782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th-TH" sz="2800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ค่า</a:t>
            </a:r>
            <a:r>
              <a:rPr lang="th-TH" sz="2800" b="1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นายหน้า</a:t>
            </a:r>
            <a:r>
              <a:rPr lang="th-TH" sz="2800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แก่ตัวการหรือตัวแทนผู้ซื้อหรือผู้นำเข้า</a:t>
            </a:r>
            <a:br>
              <a:rPr lang="th-TH" sz="2800" dirty="0"/>
            </a:br>
            <a:r>
              <a:rPr lang="th-TH" sz="2800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- ปริมาณกำไร(ขาดทุน) อันเกิดจากอัตราแลกเปลี่ยนเงินตราระหว่างประเทศ</a:t>
            </a:r>
            <a:br>
              <a:rPr lang="th-TH" sz="2800" dirty="0"/>
            </a:br>
            <a:r>
              <a:rPr lang="th-TH" sz="2800" b="0" i="0" dirty="0">
                <a:solidFill>
                  <a:srgbClr val="1C1E21"/>
                </a:solidFill>
                <a:effectLst/>
                <a:latin typeface="Helvetica" panose="020B0604020202020204" pitchFamily="34" charset="0"/>
              </a:rPr>
              <a:t>ในกรณีที่ผู้ผลิตที่เป็นผู้ส่งออกได้รับภาษีคืนในการนำเข้าวัตถุดิบสำหรับผลิตสินค้าส่งออกก็สามารถนำภาษีที่ได้รับคืนมานี้มาลดต้นทุนสินค้าของโรงงานให้ต่ำลงได้ ซึ่งจะทำให้กิจการสามารถแข่งขันในตลาดต่างประเทศได้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1201540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0C27-C078-4530-BBFA-BB272D4A1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314" y="274638"/>
            <a:ext cx="3829878" cy="1143000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th-TH" dirty="0"/>
              <a:t>พื้นฐานของการตั้งราคา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0BF51-770A-4B96-B072-BD1F1F695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4314" y="1717813"/>
            <a:ext cx="3829878" cy="342237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th-TH" dirty="0"/>
              <a:t>ต้นทุน </a:t>
            </a:r>
            <a:r>
              <a:rPr lang="en-US" dirty="0"/>
              <a:t>(Cost)</a:t>
            </a:r>
            <a:endParaRPr lang="th-TH" dirty="0"/>
          </a:p>
          <a:p>
            <a:r>
              <a:rPr lang="th-TH" dirty="0"/>
              <a:t>คู่แข่ง</a:t>
            </a:r>
            <a:r>
              <a:rPr lang="en-US" dirty="0"/>
              <a:t> (Competitor)</a:t>
            </a:r>
            <a:endParaRPr lang="th-TH" dirty="0"/>
          </a:p>
          <a:p>
            <a:r>
              <a:rPr lang="th-TH" dirty="0"/>
              <a:t>กลุ่มเป้าหมาย และกำลังซื้อของลูกค้า </a:t>
            </a:r>
            <a:r>
              <a:rPr lang="en-US" dirty="0"/>
              <a:t>(Target)</a:t>
            </a:r>
            <a:endParaRPr lang="th-TH" dirty="0"/>
          </a:p>
          <a:p>
            <a:r>
              <a:rPr lang="th-TH" dirty="0"/>
              <a:t>การตำแหน่งสินค้า</a:t>
            </a:r>
            <a:r>
              <a:rPr lang="en-US" dirty="0"/>
              <a:t> (Position)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9DF8B-F01C-491C-B620-0AD81A14BC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01" y="274638"/>
            <a:ext cx="6851455" cy="44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FF57C-536C-452E-892A-1079B83B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0"/>
            <a:ext cx="122936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58052E-C17D-40BE-994D-3FD70293CD42}"/>
              </a:ext>
            </a:extLst>
          </p:cNvPr>
          <p:cNvSpPr txBox="1"/>
          <p:nvPr/>
        </p:nvSpPr>
        <p:spPr>
          <a:xfrm>
            <a:off x="6530008" y="0"/>
            <a:ext cx="5661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https://www.salika.co/2018/11/01/6-strategies-set-price/</a:t>
            </a:r>
          </a:p>
        </p:txBody>
      </p:sp>
    </p:spTree>
    <p:extLst>
      <p:ext uri="{BB962C8B-B14F-4D97-AF65-F5344CB8AC3E}">
        <p14:creationId xmlns:p14="http://schemas.microsoft.com/office/powerpoint/2010/main" val="326366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7495-47C6-4BB1-830B-17A02410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33171"/>
            <a:ext cx="10972800" cy="5031795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th-TH" dirty="0">
                <a:solidFill>
                  <a:srgbClr val="9900FF"/>
                </a:solidFill>
                <a:effectLst/>
                <a:latin typeface="MS Sans Serif"/>
              </a:rPr>
              <a:t>1.  อธิบายความหมายและความสำคัญของราคาได้อย่างถูกต้อง</a:t>
            </a:r>
            <a:br>
              <a:rPr lang="th-TH" dirty="0">
                <a:solidFill>
                  <a:srgbClr val="9900FF"/>
                </a:solidFill>
                <a:effectLst/>
                <a:latin typeface="MS Sans Serif"/>
              </a:rPr>
            </a:br>
            <a:r>
              <a:rPr lang="th-TH" dirty="0">
                <a:solidFill>
                  <a:srgbClr val="9900FF"/>
                </a:solidFill>
                <a:effectLst/>
                <a:latin typeface="MS Sans Serif"/>
              </a:rPr>
              <a:t>2.  ระบุองค์ประกอบในการตั้งราคาผลิตภัณฑ์ได้อย่างถูกต้อง</a:t>
            </a:r>
            <a:br>
              <a:rPr lang="th-TH" dirty="0">
                <a:solidFill>
                  <a:srgbClr val="9900FF"/>
                </a:solidFill>
                <a:effectLst/>
                <a:latin typeface="MS Sans Serif"/>
              </a:rPr>
            </a:br>
            <a:r>
              <a:rPr lang="th-TH" dirty="0">
                <a:solidFill>
                  <a:srgbClr val="9900FF"/>
                </a:solidFill>
                <a:effectLst/>
                <a:latin typeface="MS Sans Serif"/>
              </a:rPr>
              <a:t>3.  อธิบายลักษณะสำคัญของการกำหนดนโยบาย</a:t>
            </a:r>
            <a:br>
              <a:rPr lang="th-TH" dirty="0">
                <a:solidFill>
                  <a:srgbClr val="9900FF"/>
                </a:solidFill>
                <a:effectLst/>
                <a:latin typeface="MS Sans Serif"/>
              </a:rPr>
            </a:br>
            <a:r>
              <a:rPr lang="th-TH" dirty="0">
                <a:solidFill>
                  <a:srgbClr val="9900FF"/>
                </a:solidFill>
                <a:effectLst/>
                <a:latin typeface="MS Sans Serif"/>
              </a:rPr>
              <a:t>และกลยุทธ์ด้านราคาได้อย่างถูกต้อง</a:t>
            </a:r>
            <a:br>
              <a:rPr lang="th-TH" dirty="0">
                <a:solidFill>
                  <a:srgbClr val="9900FF"/>
                </a:solidFill>
                <a:effectLst/>
                <a:latin typeface="MS Sans Serif"/>
              </a:rPr>
            </a:br>
            <a:r>
              <a:rPr lang="th-TH" dirty="0">
                <a:solidFill>
                  <a:srgbClr val="9900FF"/>
                </a:solidFill>
                <a:effectLst/>
                <a:latin typeface="MS Sans Serif"/>
              </a:rPr>
              <a:t>4.  สามารถเลือกกลยุทธ์การกำหนดราคาสินค้าได้</a:t>
            </a:r>
            <a:br>
              <a:rPr lang="th-TH" dirty="0">
                <a:solidFill>
                  <a:srgbClr val="9900FF"/>
                </a:solidFill>
                <a:effectLst/>
                <a:latin typeface="MS Sans Serif"/>
              </a:rPr>
            </a:br>
            <a:br>
              <a:rPr lang="th-TH" dirty="0">
                <a:solidFill>
                  <a:srgbClr val="9900FF"/>
                </a:solidFill>
                <a:effectLst/>
                <a:latin typeface="MS Sans Serif"/>
              </a:rPr>
            </a:b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4BEA95D-91F0-4428-AC8E-22E4B8621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9548" y="125175"/>
            <a:ext cx="5091458" cy="11079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6600" b="1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MS Sans Serif"/>
                <a:cs typeface="Angsana New" panose="02020603050405020304" pitchFamily="18" charset="-34"/>
              </a:rPr>
              <a:t>จุดประสงค์การเรียนรู้</a:t>
            </a:r>
            <a:endParaRPr kumimoji="0" lang="en-US" altLang="en-US" sz="6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14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ADC8B-FB6E-4017-8F96-1899027D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38" y="0"/>
            <a:ext cx="677186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168E61-A38D-4C66-998C-D39396AA0AF3}"/>
              </a:ext>
            </a:extLst>
          </p:cNvPr>
          <p:cNvSpPr txBox="1"/>
          <p:nvPr/>
        </p:nvSpPr>
        <p:spPr>
          <a:xfrm>
            <a:off x="436216" y="927673"/>
            <a:ext cx="5761384" cy="403187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th-TH" sz="3200" b="1" dirty="0">
              <a:solidFill>
                <a:schemeClr val="bg1"/>
              </a:solidFill>
            </a:endParaRPr>
          </a:p>
          <a:p>
            <a:r>
              <a:rPr lang="th-TH" sz="3200" b="1" dirty="0">
                <a:solidFill>
                  <a:schemeClr val="bg1"/>
                </a:solidFill>
              </a:rPr>
              <a:t>เป็นการตั้งราคาจากความรู้สึกของผู้ซื้อที่มีต่อราคา ได้แก่ การตั้งราคาแบบเลขคี่ที่ลงท้ายด้วยเศษ ผู้ซื้อจะรู้สึกว่าสินค้าราคาถูกลง ส่วนการตั้งราคาแบบเลขคู่ เช่น 1,500 บาท 3,000 บาท ผู้ซื้อจะรู้สึกว่าสินค้าดีมีคุณภาพ เหมาะกับการนำไปตั้งราคากับสินค้าเกรดพรีเมี่ยม หรือแบรนด์ที่มีชื่อเสียง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678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907F9-11B8-440B-9D45-F4298B195C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438F2A-D677-4B21-AF5F-847902FD2A11}"/>
              </a:ext>
            </a:extLst>
          </p:cNvPr>
          <p:cNvSpPr txBox="1"/>
          <p:nvPr/>
        </p:nvSpPr>
        <p:spPr>
          <a:xfrm>
            <a:off x="6677525" y="712575"/>
            <a:ext cx="5402179" cy="3416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400" b="1" dirty="0"/>
              <a:t>ตั้งราคาตามกลุ่มลูกค้า</a:t>
            </a:r>
          </a:p>
          <a:p>
            <a:endParaRPr lang="th-TH" sz="2400" b="1" dirty="0"/>
          </a:p>
          <a:p>
            <a:r>
              <a:rPr lang="th-TH" sz="2400" b="1" dirty="0"/>
              <a:t>เป็นการตั้งราคาให้แตกต่างกันไปตามกลุ่มของลูกค้า หรือให้ราคาพิเศษแก่ลูกค้าบางกลุ่ม เพื่อกระตุ้นให้เกิดการซื้อสินค้าหรือบริการที่มากขึ้น เช่น โรงหนังที่ขายตั๋วหนังถูกลงเมื่อแสดงบัตรนักเรียนนักศึกษา ร้านอาหารที่ขายอาหารถูกลงในวันธรรมดา ซึ่งมีลูกค้าน้อย หรือผับบาร์ที่คิดค่าเข้าร้านกับผู้หญิงถูกลงในช่วงสุดสัปดาห์ เพื่อกระตุ้นให้ผู้ชายเข้าร้านมากขึ้น เป็นต้น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8468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DC882-4923-49FA-B850-A841B50DCE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17865F-C2A5-4C7D-8D80-E7BCB034A986}"/>
              </a:ext>
            </a:extLst>
          </p:cNvPr>
          <p:cNvSpPr txBox="1"/>
          <p:nvPr/>
        </p:nvSpPr>
        <p:spPr>
          <a:xfrm>
            <a:off x="321365" y="1397675"/>
            <a:ext cx="5453794" cy="34163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h-TH" sz="2400" b="1" dirty="0"/>
              <a:t>ตั้งราคาตามฤดูกาล</a:t>
            </a:r>
          </a:p>
          <a:p>
            <a:endParaRPr lang="th-TH" sz="2400" b="1" dirty="0"/>
          </a:p>
          <a:p>
            <a:r>
              <a:rPr lang="th-TH" sz="2400" b="1" dirty="0"/>
              <a:t>เป็นการตั้งราคาให้ต่ำกว่าปกติในช่วงเวลาที่ลูกค้ามีความต้องการน้อย เพื่อกระตุ้นให้เกิดความต้องการซื้อสินค้า และตั้งราคาให้สูงกว่าปกติในช่วงเวลาที่ลูกค้ามีความต้องการมาก เพราะถึงแม้จะตั้งราคาสูงกว่าปกติ แต่ลูกค้าก็ยังยินดีจ่ายนั่นเอง วิธีนี้ส่วนใหญ่มักใช้กับสินค้าหรือบริการที่ความต้องการของลูกค้ามีการเปลี่ยนแปลงสูง เช่น สินค้าหรือบริการของกลุ่มธุรกิจโรงแรม และสายการบิน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510890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47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9DC973-894C-4DA4-B717-22373A5781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0947"/>
            <a:ext cx="6569242" cy="5907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7D4C2A-50E8-4DED-A4CF-CEC15C213D90}"/>
              </a:ext>
            </a:extLst>
          </p:cNvPr>
          <p:cNvSpPr txBox="1"/>
          <p:nvPr/>
        </p:nvSpPr>
        <p:spPr>
          <a:xfrm>
            <a:off x="7175014" y="806321"/>
            <a:ext cx="4691618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800" dirty="0"/>
              <a:t>ตั้งราคาสูง </a:t>
            </a:r>
            <a:r>
              <a:rPr lang="en-US" sz="2800" dirty="0"/>
              <a:t>VS </a:t>
            </a:r>
            <a:r>
              <a:rPr lang="th-TH" sz="2800" dirty="0"/>
              <a:t>ตั้งราคาต่ำ</a:t>
            </a:r>
          </a:p>
          <a:p>
            <a:endParaRPr lang="th-TH" sz="2800" dirty="0"/>
          </a:p>
          <a:p>
            <a:r>
              <a:rPr lang="th-TH" sz="2800" dirty="0"/>
              <a:t>การตั้งราคาสูง หมายถึง การตั้งราคาสินค้าให้สูงกว่าปกติในช่วงแรกของการนำสินค้าเข้าสู่ตลาด เพื่อสร้างยอดขายให้ได้ต้นทุนและกำไรกลับมาเร็วๆ ส่วนการตั้งราคาต่ำ หมายถึง การตั้งราคาให้ต่ำกว่าปกติในช่วงแรกของการนำสินค้าเข้าสู่ตลาด เพื่อจูงใจให้ลูกค้ายอมรับ และลองซื้อสินค้าไปทดลองใช้ก่อน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45973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FB3574-464F-47EA-A898-FF94B8EE07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04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A0563-BC19-4598-B5B1-28E68278AAC6}"/>
              </a:ext>
            </a:extLst>
          </p:cNvPr>
          <p:cNvSpPr txBox="1"/>
          <p:nvPr/>
        </p:nvSpPr>
        <p:spPr>
          <a:xfrm>
            <a:off x="6496334" y="1124706"/>
            <a:ext cx="5459105" cy="3046988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400" b="1" dirty="0"/>
              <a:t>ตั้งราคาขายเป็นชุด</a:t>
            </a:r>
          </a:p>
          <a:p>
            <a:endParaRPr lang="th-TH" sz="2400" b="1" dirty="0"/>
          </a:p>
          <a:p>
            <a:r>
              <a:rPr lang="th-TH" sz="2400" b="1" dirty="0"/>
              <a:t>เป็นการตั้งราคาที่นำสินค้าแบบเดียวกันหรือต่างชนิดกันมาขายรวมกันเป็นชุด และตั้งราคารวมให้ต่ำกว่าราคาปกติ เพื่อกระตุ้นให้ลูกค้าซื้อสินค้าในปริมาณที่มากขึ้น ตลอดจนรู้สึกว่าหากซื้อเป็นชุดจะคุ้มกว่า ตัวอย่างเช่น การขายอาหารเป็นชุด การขายเครื่องสำอางเป็นชุด การขายอุปกรณ์อาบน้ำเป็นชุด ฯลฯ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594215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47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7BB1A-6B81-49FA-9696-3FA7ADB144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DC7D5-6592-4C6A-856A-CDFB5DD74439}"/>
              </a:ext>
            </a:extLst>
          </p:cNvPr>
          <p:cNvSpPr txBox="1"/>
          <p:nvPr/>
        </p:nvSpPr>
        <p:spPr>
          <a:xfrm>
            <a:off x="491318" y="582067"/>
            <a:ext cx="5431809" cy="5693866"/>
          </a:xfrm>
          <a:prstGeom prst="rect">
            <a:avLst/>
          </a:prstGeom>
          <a:solidFill>
            <a:schemeClr val="lt1">
              <a:alpha val="82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800" b="1" dirty="0"/>
              <a:t>ตั้งราคาเพื่อส่งเสริมการตลาด</a:t>
            </a:r>
          </a:p>
          <a:p>
            <a:endParaRPr lang="th-TH" sz="2800" b="1" dirty="0"/>
          </a:p>
          <a:p>
            <a:r>
              <a:rPr lang="th-TH" sz="2800" b="1" dirty="0"/>
              <a:t>เป็นการตั้งราคาที่เน้นการจูงใจให้ลูกค้าซื้อสินค้ามากขึ้น ได้แก่ </a:t>
            </a:r>
          </a:p>
          <a:p>
            <a:endParaRPr lang="th-TH" sz="2800" b="1" dirty="0"/>
          </a:p>
          <a:p>
            <a:r>
              <a:rPr lang="th-TH" sz="2800" b="1" dirty="0"/>
              <a:t>1.การตั้งราคาแบบล่อใจ กล่าวคือ การตั้งราคาสินค้าบางอย่างให้มีราคาต่ำมากๆ หรือต่ำกว่าต้นทุนไปเลย เพื่อจูงใจให้ลูกค้าเข้ามาในร้าน และซื้อสินค้าอื่นๆ ในร้านเพิ่มเติม </a:t>
            </a:r>
          </a:p>
          <a:p>
            <a:endParaRPr lang="th-TH" sz="2800" b="1" dirty="0"/>
          </a:p>
          <a:p>
            <a:r>
              <a:rPr lang="th-TH" sz="2800" b="1" dirty="0"/>
              <a:t>2.การตั้งราคาในเทศกาลพิเศษ กล่าวคือ การลดราคาในช่วงเทศกาลพิเศษต่างๆ เพื่อกระตุ้นการขายในช่วงเทศกาลนั้นๆ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1806962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95F6-AB14-4BB7-B7D0-026124B3E332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Pricing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82BA-FB7E-4CE9-8D80-DED1CC9817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th-TH" b="1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การตั้งราคาเพื่อการส่งเสริมการตลาด (</a:t>
            </a:r>
            <a:r>
              <a:rPr lang="en-US" b="1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Promotion Pricing)</a:t>
            </a: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การตั้งราคาแบบล่อใจ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Leader Pricing)</a:t>
            </a: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การตั้งราคาแบบเหยื่อล่อ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Bait Pricing)</a:t>
            </a:r>
            <a:endParaRPr lang="en-US" dirty="0">
              <a:solidFill>
                <a:srgbClr val="414B56"/>
              </a:solidFill>
              <a:latin typeface="Arial" panose="020B0604020202020204" pitchFamily="34" charset="0"/>
            </a:endParaRP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การตั้งราคาในเทศกาลพิเศษ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Special Event Pricing) 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FED4D-2410-4E62-9631-A8D047CAF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th-TH" b="1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การตั้งราคาตามแนวภูมิศาสตร์ (</a:t>
            </a:r>
            <a:r>
              <a:rPr lang="en-US" b="1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Geographical Pricing)</a:t>
            </a: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การตั้งราคาแบบ 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F.O.B. Pricing (Free On Board Pricing) </a:t>
            </a:r>
          </a:p>
          <a:p>
            <a:r>
              <a:rPr lang="th-TH" dirty="0">
                <a:solidFill>
                  <a:srgbClr val="414B56"/>
                </a:solidFill>
                <a:latin typeface="Arial" panose="020B0604020202020204" pitchFamily="34" charset="0"/>
              </a:rPr>
              <a:t>ก</a:t>
            </a:r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ารตั้งราคาตามเขต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Zone Pricing) </a:t>
            </a:r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เป็นการตั้งราคาให้แตกต่างกันตามเขตภูมิศาสตร์</a:t>
            </a:r>
            <a:endParaRPr lang="en-US" dirty="0">
              <a:solidFill>
                <a:srgbClr val="414B56"/>
              </a:solidFill>
              <a:latin typeface="Arial" panose="020B0604020202020204" pitchFamily="34" charset="0"/>
            </a:endParaRP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การตั้งราคาส่งมอบราคาเดียว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Uniform Delivered  Pricing)</a:t>
            </a: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การตั้งราคาแบบผู้ขายรับภาระค่าขนส่ง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Freight Absorption Pricing)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ADB68-6A1B-456F-B8E7-03DEFEB89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17638"/>
            <a:ext cx="6197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584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F5F4-8861-4442-BAA8-0F157513789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Pricing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42C3-6B50-424F-88C4-A6104B7511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th-TH" b="1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 การตั้งราคาตามหลักจิตวิทยา (</a:t>
            </a:r>
            <a:r>
              <a:rPr lang="en-US" b="1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Psychological Pricing)</a:t>
            </a: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การตั้งราคาแบบเลขคี่หรือเลขคู่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Odd or Even Pricing) </a:t>
            </a:r>
            <a:endParaRPr lang="en-US" b="1" dirty="0">
              <a:solidFill>
                <a:srgbClr val="414B56"/>
              </a:solidFill>
              <a:latin typeface="Arial" panose="020B0604020202020204" pitchFamily="34" charset="0"/>
            </a:endParaRP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การตั้งราคาแบบเลขคู่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Even Pricing)</a:t>
            </a:r>
            <a:endParaRPr lang="en-US" b="1" i="0" dirty="0">
              <a:solidFill>
                <a:srgbClr val="414B56"/>
              </a:solidFill>
              <a:effectLst/>
              <a:latin typeface="Arial" panose="020B0604020202020204" pitchFamily="34" charset="0"/>
            </a:endParaRP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การตั้งราคาตามความเคยชิน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Customary Pricing)</a:t>
            </a:r>
            <a:endParaRPr lang="en-US" b="1" dirty="0">
              <a:solidFill>
                <a:srgbClr val="414B56"/>
              </a:solidFill>
              <a:latin typeface="Arial" panose="020B0604020202020204" pitchFamily="34" charset="0"/>
            </a:endParaRP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การตั้งราคาที่แสดงถึงชื่อเสียง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Prestige Pricing)</a:t>
            </a:r>
            <a:endParaRPr lang="en-US" b="1" i="0" dirty="0">
              <a:solidFill>
                <a:srgbClr val="414B56"/>
              </a:solidFill>
              <a:effectLst/>
              <a:latin typeface="Arial" panose="020B0604020202020204" pitchFamily="34" charset="0"/>
            </a:endParaRP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การตั้งราคาแนวระดับราคา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Price Lining) 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B2F19-D76F-483F-978E-83DE68F887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th-TH" b="1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การตั้งราคาสูงและกาาตั้งราคาต่ำ (</a:t>
            </a:r>
            <a:r>
              <a:rPr lang="en-US" b="1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Skimming and Penetration Pricing) </a:t>
            </a: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การตั้งราคาสูง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Skimming Pricing) </a:t>
            </a:r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เป็นการตั้งราคาสินค้าให้สูงในช่วงแรกของการนำสินค้าใหม่เข้าสู่ตลาด เพื่อต่้องการให่ได้ต้นทุนและกำไรกลับมาโดยเร็ว เหมาะกับสินค้าที่มีลักษณะแตกต่างทางการแข่งขัน</a:t>
            </a:r>
            <a:endParaRPr lang="en-US" b="1" dirty="0">
              <a:solidFill>
                <a:srgbClr val="414B56"/>
              </a:solidFill>
              <a:latin typeface="Arial" panose="020B0604020202020204" pitchFamily="34" charset="0"/>
            </a:endParaRPr>
          </a:p>
          <a:p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การตั้งราคาต่ำ (</a:t>
            </a:r>
            <a:r>
              <a:rPr lang="en-US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Penetration Pricing) </a:t>
            </a:r>
            <a:r>
              <a:rPr lang="th-TH" b="0" i="0" dirty="0">
                <a:solidFill>
                  <a:srgbClr val="414B56"/>
                </a:solidFill>
                <a:effectLst/>
                <a:latin typeface="Arial" panose="020B0604020202020204" pitchFamily="34" charset="0"/>
              </a:rPr>
              <a:t>เป็นการตั้งราคาให้ต่ำในช่วงแรกของการนำสินค้าเข้าสูตลาด หรือเป็นการตั้งราคาเพื่อเจาะตลาดให้ครอบคลุมตลาดส่วนใหญ่ และให้ผู้บริโภคยอมรับอย่างรวดเร็ว เหมาะสมกับสินค้าที่สามารถใช้สินค้าอื่นทดแทนได้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53484-6D94-4275-A2C1-018F66AD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3892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0507A6-884F-4D1E-BF5E-1CBDA07D89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928" y="0"/>
            <a:ext cx="70530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4E73A-3629-4212-ABEF-1BF74F668A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453" y="4523030"/>
            <a:ext cx="3712766" cy="2334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EA2280-06EE-46F0-9E88-307AD872FDE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949" y="0"/>
            <a:ext cx="3505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1167C-D437-4B62-B249-1B0756BFDA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4295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70E2F-22A2-4752-BE25-B043B846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0"/>
            <a:ext cx="4762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813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22E64-A252-4D33-8F55-27B801C6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59A3BA-8D86-4513-820E-BCD1B26CF561}"/>
              </a:ext>
            </a:extLst>
          </p:cNvPr>
          <p:cNvSpPr txBox="1"/>
          <p:nvPr/>
        </p:nvSpPr>
        <p:spPr>
          <a:xfrm>
            <a:off x="8908576" y="6536435"/>
            <a:ext cx="348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https://www.scglogistics.co.th/th</a:t>
            </a:r>
          </a:p>
        </p:txBody>
      </p:sp>
    </p:spTree>
    <p:extLst>
      <p:ext uri="{BB962C8B-B14F-4D97-AF65-F5344CB8AC3E}">
        <p14:creationId xmlns:p14="http://schemas.microsoft.com/office/powerpoint/2010/main" val="2916989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DFEF0-BEBB-4D25-8DD5-961FB00623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41444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6D0AA1-4690-45CD-8702-CD75454811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970" y="0"/>
            <a:ext cx="5914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4720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F153E9-EB8D-4064-8E99-64A4F537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60769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B96D4F-4966-48C7-8D44-3B1B3557A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076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1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C2F3E-C6D0-4B04-9FEB-331F8FFFE3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7429500" cy="2871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3267FB-F279-4DA4-8069-D3AD011B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185737"/>
            <a:ext cx="4219956" cy="3995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3A366-947D-4974-94D4-8FBD20ECBB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62261"/>
            <a:ext cx="6858000" cy="3995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8E789-6ADC-417F-B181-C662BD529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142" y="4367212"/>
            <a:ext cx="5185858" cy="24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601D-7FE8-4BD4-88E6-DF5B69B2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7005-4A3B-45D3-8752-471D9F8C17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8B064-AF35-4F85-8281-09FDC95AA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CE110-98FC-4FDC-B4D6-878C2269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76950" cy="3723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F9300-BB1F-4F5E-8391-40643C9E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6076950" cy="5035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1EE3A-9BA3-4BBC-A714-B2A148990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692277"/>
            <a:ext cx="6076950" cy="5151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B4CAC4-330F-4CFA-A7B0-591E9A42B198}"/>
              </a:ext>
            </a:extLst>
          </p:cNvPr>
          <p:cNvSpPr txBox="1"/>
          <p:nvPr/>
        </p:nvSpPr>
        <p:spPr>
          <a:xfrm>
            <a:off x="6197600" y="52577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https://www.slideshare.net/shikhagupta3557440/pricing-strategy-in-rural-market-15103386</a:t>
            </a:r>
          </a:p>
        </p:txBody>
      </p:sp>
    </p:spTree>
    <p:extLst>
      <p:ext uri="{BB962C8B-B14F-4D97-AF65-F5344CB8AC3E}">
        <p14:creationId xmlns:p14="http://schemas.microsoft.com/office/powerpoint/2010/main" val="17626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687DD-4E3A-4F40-A3A7-57B6AB3C44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03297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BB226-9046-4CFE-A73C-27C7A705AA18}"/>
              </a:ext>
            </a:extLst>
          </p:cNvPr>
          <p:cNvSpPr txBox="1"/>
          <p:nvPr/>
        </p:nvSpPr>
        <p:spPr>
          <a:xfrm>
            <a:off x="2945296" y="3711473"/>
            <a:ext cx="614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https://slideplayer.com/slide/1635105/</a:t>
            </a:r>
          </a:p>
        </p:txBody>
      </p:sp>
    </p:spTree>
    <p:extLst>
      <p:ext uri="{BB962C8B-B14F-4D97-AF65-F5344CB8AC3E}">
        <p14:creationId xmlns:p14="http://schemas.microsoft.com/office/powerpoint/2010/main" val="17972249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B1B3-4BDC-49B0-8F86-B6AC82EB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DC078-F0D7-4B19-8346-7F9A225AD7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A5EBD-D3F7-4569-B681-75211A3E4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3F99B-D9A1-4A2E-B581-97D1F880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84800" cy="6126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959876-D913-44BF-ABE3-5F2171F9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126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E63A1-8EF4-45FF-A3C8-F9B2F9CD7960}"/>
              </a:ext>
            </a:extLst>
          </p:cNvPr>
          <p:cNvSpPr txBox="1"/>
          <p:nvPr/>
        </p:nvSpPr>
        <p:spPr>
          <a:xfrm>
            <a:off x="2270539" y="6477345"/>
            <a:ext cx="8914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https://www.slideshare.net/shikhagupta3557440/pricing-strategy-in-rural-market-15103386</a:t>
            </a:r>
          </a:p>
        </p:txBody>
      </p:sp>
    </p:spTree>
    <p:extLst>
      <p:ext uri="{BB962C8B-B14F-4D97-AF65-F5344CB8AC3E}">
        <p14:creationId xmlns:p14="http://schemas.microsoft.com/office/powerpoint/2010/main" val="383306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F3A32-0517-4AAA-B003-71B38AAC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599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0FAEAF-9ECF-44EB-A545-7B8FBBF9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37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0AF939-5282-4032-9B45-6D01433C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E2F43-22F6-4677-93F9-97ACF7B0D5CA}"/>
              </a:ext>
            </a:extLst>
          </p:cNvPr>
          <p:cNvSpPr txBox="1"/>
          <p:nvPr/>
        </p:nvSpPr>
        <p:spPr>
          <a:xfrm>
            <a:off x="0" y="120135"/>
            <a:ext cx="85211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rgbClr val="FF0000"/>
                </a:solidFill>
              </a:rPr>
              <a:t>ชี้สินค้าไทยแพงกว่าคู่แข่ง! แนะผู้ส่งออกตั้งราคาต่ำลง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B05F9-CB7A-429F-A4E9-1B594A4193F3}"/>
              </a:ext>
            </a:extLst>
          </p:cNvPr>
          <p:cNvSpPr txBox="1"/>
          <p:nvPr/>
        </p:nvSpPr>
        <p:spPr>
          <a:xfrm>
            <a:off x="4002157" y="6054805"/>
            <a:ext cx="6255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https://www.thairath.co.th/news/business/market-business/1626546?cx_testId=0&amp;cx_testVariant=cx_0&amp;cx_artPos=2#cxrecs_s</a:t>
            </a:r>
          </a:p>
        </p:txBody>
      </p:sp>
    </p:spTree>
    <p:extLst>
      <p:ext uri="{BB962C8B-B14F-4D97-AF65-F5344CB8AC3E}">
        <p14:creationId xmlns:p14="http://schemas.microsoft.com/office/powerpoint/2010/main" val="1637796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BDFA2F-FD81-45B6-8D8B-9664131EB081}"/>
              </a:ext>
            </a:extLst>
          </p:cNvPr>
          <p:cNvSpPr txBox="1"/>
          <p:nvPr/>
        </p:nvSpPr>
        <p:spPr>
          <a:xfrm>
            <a:off x="914400" y="605784"/>
            <a:ext cx="9316278" cy="193899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chemeClr val="bg1"/>
                </a:solidFill>
              </a:rPr>
              <a:t>นักวิชาการ แนะผู้ส่งออกและภาครัฐใช้กลยุทธ์ทำตลาดสินค้าส่งออก โดยตั้งราคาให้ต่ำลง สินค้าไทยแพงกว่าคู่แข่ง 5-10% คู่แข่งพัฒนาสินค้าได้คุณภาพระดับเดียวกัน แต่ราคาถูกกว่า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ABBD0-E29C-4EC4-B2BB-1EB886D6CDDE}"/>
              </a:ext>
            </a:extLst>
          </p:cNvPr>
          <p:cNvSpPr txBox="1"/>
          <p:nvPr/>
        </p:nvSpPr>
        <p:spPr>
          <a:xfrm>
            <a:off x="1736034" y="3724725"/>
            <a:ext cx="8719931" cy="1446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th-TH" sz="4400" b="1" dirty="0">
                <a:solidFill>
                  <a:schemeClr val="accent1">
                    <a:lumMod val="50000"/>
                  </a:schemeClr>
                </a:solidFill>
              </a:rPr>
              <a:t>สินค้าเกษตร อาหาร เกษตรแปรรูป ผลไม้ เครื่องดื่ม เฟอร์นิเจอร์ เป็นต้น”</a:t>
            </a:r>
            <a:endParaRPr lang="en-US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68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FE9DD3-EC58-464F-81F8-87AF3409641B}"/>
              </a:ext>
            </a:extLst>
          </p:cNvPr>
          <p:cNvSpPr txBox="1"/>
          <p:nvPr/>
        </p:nvSpPr>
        <p:spPr>
          <a:xfrm>
            <a:off x="795131" y="3185424"/>
            <a:ext cx="8998227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th-TH" sz="4000" b="1" dirty="0"/>
          </a:p>
          <a:p>
            <a:r>
              <a:rPr lang="th-TH" sz="4000" b="1" dirty="0"/>
              <a:t>ได้เปรียบด้านต้นทุนสินค้า เอฟทีเอ กับสหภาพยุโรป (อียู) เวียดนามสามารถตั้งราคาสินค้าต่ำกว่าไทยในตลาดยุโรปได้อีก จากปกติสินค้าเวียดนามมีราคาต่ำกว่าไทยอยู่แล้ว</a:t>
            </a:r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E8A25-6696-4859-90E1-2C963461BC86}"/>
              </a:ext>
            </a:extLst>
          </p:cNvPr>
          <p:cNvSpPr txBox="1"/>
          <p:nvPr/>
        </p:nvSpPr>
        <p:spPr>
          <a:xfrm>
            <a:off x="795131" y="470020"/>
            <a:ext cx="7633252" cy="23083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66CCFF"/>
            </a:solidFill>
          </a:ln>
        </p:spPr>
        <p:txBody>
          <a:bodyPr wrap="square">
            <a:spAutoFit/>
          </a:bodyPr>
          <a:lstStyle/>
          <a:p>
            <a:r>
              <a:rPr lang="th-TH" sz="4800" b="1" dirty="0"/>
              <a:t>สงครามการค้า </a:t>
            </a:r>
            <a:endParaRPr lang="en-US" sz="4800" b="1" dirty="0"/>
          </a:p>
          <a:p>
            <a:r>
              <a:rPr lang="th-TH" sz="4800" b="1" dirty="0"/>
              <a:t>มาตรการกีดกันทางการค้า</a:t>
            </a:r>
            <a:endParaRPr lang="en-US" sz="4800" b="1" dirty="0"/>
          </a:p>
          <a:p>
            <a:r>
              <a:rPr lang="th-TH" sz="4800" b="1" dirty="0"/>
              <a:t>ประเทศคู่แข่งไทยเวียดนาม</a:t>
            </a:r>
          </a:p>
        </p:txBody>
      </p:sp>
    </p:spTree>
    <p:extLst>
      <p:ext uri="{BB962C8B-B14F-4D97-AF65-F5344CB8AC3E}">
        <p14:creationId xmlns:p14="http://schemas.microsoft.com/office/powerpoint/2010/main" val="135453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1412-E0EB-4D26-8DF4-F33542A370B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th-TH" b="1" i="0" dirty="0">
                <a:solidFill>
                  <a:srgbClr val="000000"/>
                </a:solidFill>
                <a:effectLst/>
                <a:latin typeface="sofia-pro"/>
              </a:rPr>
              <a:t>1. เตรียมเอกสาร หาตลาด และเตรียมสินค้า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EADC-43A4-4A61-B76F-B97AD913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6321287" cy="4525963"/>
          </a:xfrm>
          <a:solidFill>
            <a:schemeClr val="tx2"/>
          </a:solidFill>
        </p:spPr>
        <p:txBody>
          <a:bodyPr>
            <a:normAutofit fontScale="85000" lnSpcReduction="10000"/>
          </a:bodyPr>
          <a:lstStyle/>
          <a:p>
            <a:pPr algn="just"/>
            <a:r>
              <a:rPr lang="th-TH" b="1" i="0" dirty="0">
                <a:solidFill>
                  <a:schemeClr val="bg1"/>
                </a:solidFill>
                <a:effectLst/>
                <a:latin typeface="sofia-pro"/>
              </a:rPr>
              <a:t>ขั้นตอนการเตรียมนี้เป็นขั้นตอนแรกของกระบวนการ เริ่มตั้งแต่การเตรียมความพร้อมของธุรกิจในการจัดตั้งเป็นบริษัทให้ถูกต้องตามกฎหมาย คือ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chemeClr val="bg1"/>
                </a:solidFill>
                <a:effectLst/>
                <a:latin typeface="sofia-pro"/>
              </a:rPr>
              <a:t>การจดทะเบียนพาณิชย์เป็นนิติบุคคลที่กรมพัฒนาธุรกิจกระทรวงพาณิชย์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chemeClr val="bg1"/>
                </a:solidFill>
                <a:effectLst/>
                <a:latin typeface="sofia-pro"/>
              </a:rPr>
              <a:t>การจดทะเบียนภาษีมูลค่าเพิ่มที่กรมสรรพากร กระทรวงการคลัง และ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th-TH" b="1" i="0" dirty="0">
                <a:solidFill>
                  <a:schemeClr val="bg1"/>
                </a:solidFill>
                <a:effectLst/>
                <a:latin typeface="sofia-pro"/>
              </a:rPr>
              <a:t>ขอมีเลขและบัตรประจำตัวผู้เสียภาษีอากร</a:t>
            </a:r>
          </a:p>
          <a:p>
            <a:r>
              <a:rPr lang="th-TH" b="1" i="0" dirty="0">
                <a:solidFill>
                  <a:schemeClr val="bg1"/>
                </a:solidFill>
                <a:effectLst/>
                <a:latin typeface="sofia-pro"/>
              </a:rPr>
              <a:t> ดอกกล้วยไม้ ต้องจดทะเบียนเป็นผู้ส่งออกดอกกล้วยไม้ที่กรมวิชาการเกษตร กระทรวงเกษตรและสหกรณ์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A9F4AD-F538-47C1-BBEF-E99185D20B38}"/>
              </a:ext>
            </a:extLst>
          </p:cNvPr>
          <p:cNvSpPr txBox="1">
            <a:spLocks/>
          </p:cNvSpPr>
          <p:nvPr/>
        </p:nvSpPr>
        <p:spPr>
          <a:xfrm>
            <a:off x="7235688" y="1600200"/>
            <a:ext cx="4346712" cy="452596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b="1">
                <a:solidFill>
                  <a:schemeClr val="bg1"/>
                </a:solidFill>
                <a:latin typeface="sofia-pro"/>
              </a:rPr>
              <a:t>การเสนอจำหน่ายสินค้า และราคาแก่ผู้นำเข้าในต่างประเทศ</a:t>
            </a:r>
          </a:p>
          <a:p>
            <a:r>
              <a:rPr lang="th-TH" b="1">
                <a:solidFill>
                  <a:schemeClr val="bg1"/>
                </a:solidFill>
                <a:latin typeface="sofia-pro"/>
              </a:rPr>
              <a:t>การรับคำสั่งซื้อ และเตรียมสินค้า</a:t>
            </a:r>
          </a:p>
          <a:p>
            <a:pPr algn="just"/>
            <a:r>
              <a:rPr lang="th-TH" b="1">
                <a:solidFill>
                  <a:schemeClr val="bg1"/>
                </a:solidFill>
                <a:latin typeface="sofia-pro"/>
              </a:rPr>
              <a:t>การติดต่อขนส่งและจัดเตรียมเอกสารเพื่อการส่งออกตามที่ผู้ซื้อหรือผู้นำเข้าในต่างประเทศได้แจ้งว่ามีเอกสารใดที่ผู้ส่งออกต้องแนบไปพร้อมกับการส่งออก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77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82E3-00CA-4A50-B480-4119DA6A110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CFFFF"/>
          </a:solidFill>
        </p:spPr>
        <p:txBody>
          <a:bodyPr>
            <a:normAutofit/>
          </a:bodyPr>
          <a:lstStyle/>
          <a:p>
            <a:r>
              <a:rPr lang="en-US" sz="5400" b="1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60841-F485-4A10-BCBE-0F875A12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983160"/>
          </a:xfrm>
          <a:solidFill>
            <a:srgbClr val="99FFCC"/>
          </a:solidFill>
        </p:spPr>
        <p:txBody>
          <a:bodyPr>
            <a:normAutofit/>
          </a:bodyPr>
          <a:lstStyle/>
          <a:p>
            <a:r>
              <a:rPr lang="th-TH" b="1" dirty="0"/>
              <a:t>งานกลุ่มครั้งที่ </a:t>
            </a:r>
            <a:r>
              <a:rPr lang="en-US" b="1" dirty="0"/>
              <a:t>2</a:t>
            </a:r>
            <a:endParaRPr lang="th-TH" b="1" dirty="0"/>
          </a:p>
          <a:p>
            <a:r>
              <a:rPr lang="th-TH" b="1" dirty="0"/>
              <a:t>จากตลาดและสินค้าที่เลือกนั้นให้นิสิตทำการตั้งราคาสินค้าเพื่อการส่งออก</a:t>
            </a:r>
          </a:p>
          <a:p>
            <a:r>
              <a:rPr lang="th-TH" b="1" dirty="0"/>
              <a:t>โดยมีเนื้อหา อาทิ ระบุความหมายและความสำคัญของราคาที่ตั้ง </a:t>
            </a:r>
            <a:br>
              <a:rPr lang="th-TH" b="1" dirty="0"/>
            </a:br>
            <a:r>
              <a:rPr lang="th-TH" b="1" dirty="0"/>
              <a:t>ระบุองค์ประกอบในการตั้งราคาผลิตภัณฑ์ แสดงการคำนวณต้นทุนต่าง ๆ </a:t>
            </a:r>
          </a:p>
          <a:p>
            <a:r>
              <a:rPr lang="th-TH" b="1" dirty="0"/>
              <a:t>นโยบายในการกำหนดกลยุทธ์ด้านราคาและเลือกกลยุทธ์การกำหนดราคาสินค้า</a:t>
            </a:r>
          </a:p>
          <a:p>
            <a:r>
              <a:rPr lang="th-TH" b="1" dirty="0"/>
              <a:t>(เหตุผลในการเลือกกลยุทธ์นั้นๆ )</a:t>
            </a:r>
          </a:p>
          <a:p>
            <a:r>
              <a:rPr lang="th-TH" b="1" dirty="0"/>
              <a:t>ส่งทางอีเมลในวันอาทิตย์  ภายใน 16.00</a:t>
            </a:r>
          </a:p>
          <a:p>
            <a:r>
              <a:rPr lang="th-TH" b="1" dirty="0"/>
              <a:t>3 คะแนน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58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545E6-928D-45A8-96C5-D37DF6D38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C26389D3-1541-4DF8-9E07-3B77D1415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BB6EF-F836-4238-9A3C-849FE92C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45457" cy="868366"/>
          </a:xfrm>
        </p:spPr>
        <p:txBody>
          <a:bodyPr>
            <a:normAutofit fontScale="90000"/>
          </a:bodyPr>
          <a:lstStyle/>
          <a:p>
            <a:r>
              <a:rPr lang="th-TH" b="1" i="0" dirty="0">
                <a:solidFill>
                  <a:srgbClr val="000000"/>
                </a:solidFill>
                <a:effectLst/>
                <a:latin typeface="sofia-pro"/>
              </a:rPr>
              <a:t>2. พิธีการศุลกากร และการจัดส่งสินค้า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9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FD0408-96B9-4AA2-8E47-CE071E41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0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8B12F-95B6-40C1-8FAC-6E151725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4426226" cy="1143000"/>
          </a:xfr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r>
              <a:rPr lang="th-TH" b="1" i="0" dirty="0">
                <a:solidFill>
                  <a:srgbClr val="000000"/>
                </a:solidFill>
                <a:effectLst/>
                <a:latin typeface="sofia-pro"/>
              </a:rPr>
              <a:t>3. การเรียกเก็บเงิน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0901-0041-4641-8FF4-3CF408AB7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5155095" cy="4983161"/>
          </a:xfr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th-TH" b="0" i="0" dirty="0">
                <a:solidFill>
                  <a:srgbClr val="000000"/>
                </a:solidFill>
                <a:effectLst/>
                <a:latin typeface="sofia-pro"/>
              </a:rPr>
              <a:t>ผู้ส่งออกต้องส่งเอกสารสำคัญให้กับธนาคารของผู้ขายเพื่อเรียกเก็บเงิน เอกสารสำคัญดังกล่าว ได้แก่ </a:t>
            </a:r>
            <a:r>
              <a:rPr lang="en-US" b="0" i="0" dirty="0">
                <a:solidFill>
                  <a:srgbClr val="000000"/>
                </a:solidFill>
                <a:effectLst/>
                <a:latin typeface="sofia-pro"/>
              </a:rPr>
              <a:t>L/C </a:t>
            </a:r>
            <a:r>
              <a:rPr lang="th-TH" b="0" i="0" dirty="0">
                <a:solidFill>
                  <a:srgbClr val="000000"/>
                </a:solidFill>
                <a:effectLst/>
                <a:latin typeface="sofia-pro"/>
              </a:rPr>
              <a:t>หรือใบสั่งซื้อ, </a:t>
            </a:r>
            <a:r>
              <a:rPr lang="en-US" b="0" i="0" dirty="0">
                <a:solidFill>
                  <a:srgbClr val="000000"/>
                </a:solidFill>
                <a:effectLst/>
                <a:latin typeface="sofia-pro"/>
              </a:rPr>
              <a:t>Bill of Lading </a:t>
            </a:r>
            <a:r>
              <a:rPr lang="th-TH" b="0" i="0" dirty="0">
                <a:solidFill>
                  <a:srgbClr val="000000"/>
                </a:solidFill>
                <a:effectLst/>
                <a:latin typeface="sofia-pro"/>
              </a:rPr>
              <a:t>ออกให้โดยตัวแทนเรือหรือเครื่องบินที่ขนส่ง, </a:t>
            </a:r>
            <a:r>
              <a:rPr lang="en-US" b="0" i="0" dirty="0">
                <a:solidFill>
                  <a:srgbClr val="000000"/>
                </a:solidFill>
                <a:effectLst/>
                <a:latin typeface="sofia-pro"/>
              </a:rPr>
              <a:t>Invoice, Packing List </a:t>
            </a:r>
            <a:r>
              <a:rPr lang="th-TH" b="0" i="0" dirty="0">
                <a:solidFill>
                  <a:srgbClr val="000000"/>
                </a:solidFill>
                <a:effectLst/>
                <a:latin typeface="sofia-pro"/>
              </a:rPr>
              <a:t>และ </a:t>
            </a:r>
            <a:r>
              <a:rPr lang="en-US" b="0" i="0" dirty="0">
                <a:solidFill>
                  <a:srgbClr val="000000"/>
                </a:solidFill>
                <a:effectLst/>
                <a:latin typeface="sofia-pro"/>
              </a:rPr>
              <a:t>Bill of Exchange</a:t>
            </a:r>
          </a:p>
          <a:p>
            <a:r>
              <a:rPr lang="th-TH" b="0" i="0" dirty="0">
                <a:solidFill>
                  <a:srgbClr val="000000"/>
                </a:solidFill>
                <a:effectLst/>
                <a:latin typeface="sofia-pro"/>
              </a:rPr>
              <a:t>จากนั้นธนาคารของผู้ขายจะตรวจเอกสารแล้วจัดส่งให้ธนาคารของผู้ซื้อในต่างประเทศ ซึ่งธนาคารของผู้ซื้อจะแจ้งให้ผู้ซื้อไปจ่ายเงินแล้วโอนเงินนี้ให้แก้ผู้ขายผ่านธนาคารตัวแทนของผู้ขาย จึงเสร็จสิ้นการเรียกเก็บเงินค่าสินค้า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3E3C-F7D2-44DD-B657-C498EF33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6" y="0"/>
            <a:ext cx="642730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460D-BE54-4CE9-8A25-531BA9B5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th-TH" sz="4800" b="1" i="0" dirty="0">
                <a:solidFill>
                  <a:schemeClr val="bg1"/>
                </a:solidFill>
                <a:effectLst/>
                <a:latin typeface="sofia-pro"/>
              </a:rPr>
              <a:t>การเตรียม</a:t>
            </a:r>
            <a:br>
              <a:rPr lang="th-TH" sz="4800" b="1" i="0" dirty="0">
                <a:solidFill>
                  <a:schemeClr val="bg1"/>
                </a:solidFill>
                <a:effectLst/>
                <a:latin typeface="sofia-pro"/>
              </a:rPr>
            </a:br>
            <a:r>
              <a:rPr lang="th-TH" sz="4800" b="1" i="0" dirty="0">
                <a:solidFill>
                  <a:schemeClr val="bg1"/>
                </a:solidFill>
                <a:effectLst/>
                <a:latin typeface="sofia-pro"/>
              </a:rPr>
              <a:t>การเสนอจำหน่ายสินค้า และราคาแก่ผู้นำเข้าในต่างประเทศ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277C-BB01-4CC9-8FA1-1B3067CE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678" y="1560445"/>
            <a:ext cx="7802564" cy="3912308"/>
          </a:xfr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th-TH" b="0" i="0" dirty="0">
                <a:solidFill>
                  <a:srgbClr val="4A4A4A"/>
                </a:solidFill>
                <a:effectLst/>
                <a:latin typeface="BlinkMacSystemFont"/>
              </a:rPr>
              <a:t>การซื้อสินค้าระหว่างผู้นำเข้าและผู้</a:t>
            </a:r>
            <a:r>
              <a:rPr lang="th-TH" b="0" i="0" u="none" strike="noStrike" dirty="0">
                <a:solidFill>
                  <a:srgbClr val="4A4A4A"/>
                </a:solidFill>
                <a:effectLst/>
                <a:latin typeface="BlinkMacSystemFont"/>
                <a:hlinkClick r:id="rId2"/>
              </a:rPr>
              <a:t>ส่งออก</a:t>
            </a:r>
            <a:endParaRPr lang="th-TH" u="none" strike="noStrike" dirty="0">
              <a:solidFill>
                <a:srgbClr val="4A4A4A"/>
              </a:solidFill>
              <a:latin typeface="BlinkMacSystemFont"/>
            </a:endParaRPr>
          </a:p>
          <a:p>
            <a:r>
              <a:rPr lang="th-TH" b="0" i="0" dirty="0">
                <a:solidFill>
                  <a:srgbClr val="4A4A4A"/>
                </a:solidFill>
                <a:effectLst/>
                <a:latin typeface="BlinkMacSystemFont"/>
              </a:rPr>
              <a:t>1. ผู้ซื้อหรือผู้นำเข้าสอบถามราคาสินค้าจากผู้ขายหรือผู้ส่งออก</a:t>
            </a:r>
            <a:br>
              <a:rPr lang="th-TH" dirty="0"/>
            </a:br>
            <a:r>
              <a:rPr lang="th-TH" b="0" i="0" dirty="0">
                <a:solidFill>
                  <a:srgbClr val="4A4A4A"/>
                </a:solidFill>
                <a:effectLst/>
                <a:latin typeface="BlinkMacSystemFont"/>
              </a:rPr>
              <a:t> 2. ผู้ขายหรือผู้ส่งออก</a:t>
            </a:r>
            <a:r>
              <a:rPr lang="th-TH" b="1" i="0" u="none" strike="noStrike" dirty="0">
                <a:solidFill>
                  <a:srgbClr val="4A4A4A"/>
                </a:solidFill>
                <a:effectLst/>
                <a:latin typeface="BlinkMacSystemFont"/>
                <a:hlinkClick r:id="rId3"/>
              </a:rPr>
              <a:t>คำนวณราคาสินค้าส่งออก</a:t>
            </a:r>
            <a:r>
              <a:rPr lang="th-TH" b="0" i="0" dirty="0">
                <a:solidFill>
                  <a:srgbClr val="4A4A4A"/>
                </a:solidFill>
                <a:effectLst/>
                <a:latin typeface="BlinkMacSystemFont"/>
              </a:rPr>
              <a:t>ส่งให้แก่ผู้ซื้อ</a:t>
            </a:r>
            <a:br>
              <a:rPr lang="th-TH" dirty="0"/>
            </a:br>
            <a:r>
              <a:rPr lang="th-TH" b="0" i="0" dirty="0">
                <a:solidFill>
                  <a:srgbClr val="4A4A4A"/>
                </a:solidFill>
                <a:effectLst/>
                <a:latin typeface="BlinkMacSystemFont"/>
              </a:rPr>
              <a:t> 3. เมื่อผู้ซื้อได้รับราคา ก็จะนำไป</a:t>
            </a:r>
            <a:r>
              <a:rPr lang="th-TH" b="0" i="0" u="none" strike="noStrike" dirty="0">
                <a:solidFill>
                  <a:srgbClr val="4A4A4A"/>
                </a:solidFill>
                <a:effectLst/>
                <a:latin typeface="BlinkMacSystemFont"/>
                <a:hlinkClick r:id="rId4"/>
              </a:rPr>
              <a:t>คำนวณหาต้นทุนนำเข้า</a:t>
            </a:r>
            <a:r>
              <a:rPr lang="th-TH" b="0" i="0" dirty="0">
                <a:solidFill>
                  <a:srgbClr val="4A4A4A"/>
                </a:solidFill>
                <a:effectLst/>
                <a:latin typeface="BlinkMacSystemFont"/>
              </a:rPr>
              <a:t> ประมาณราคาขาย และกำไรที่คาดว่าจะได้รับ</a:t>
            </a:r>
            <a:br>
              <a:rPr lang="th-TH" dirty="0"/>
            </a:br>
            <a:r>
              <a:rPr lang="th-TH" b="0" i="0" dirty="0">
                <a:solidFill>
                  <a:srgbClr val="4A4A4A"/>
                </a:solidFill>
                <a:effectLst/>
                <a:latin typeface="BlinkMacSystemFont"/>
              </a:rPr>
              <a:t> 4. ทั้งผู้ซื้อและผู้ขายจะต่อรองราคาจนตกลงกันได้</a:t>
            </a:r>
            <a:br>
              <a:rPr lang="th-TH" dirty="0"/>
            </a:br>
            <a:r>
              <a:rPr lang="th-TH" b="0" i="0" dirty="0">
                <a:solidFill>
                  <a:srgbClr val="4A4A4A"/>
                </a:solidFill>
                <a:effectLst/>
                <a:latin typeface="BlinkMacSystemFont"/>
              </a:rPr>
              <a:t> 5. มีการจัด</a:t>
            </a:r>
            <a:r>
              <a:rPr lang="th-TH" b="0" i="0" u="none" strike="noStrike" dirty="0">
                <a:solidFill>
                  <a:srgbClr val="4A4A4A"/>
                </a:solidFill>
                <a:effectLst/>
                <a:latin typeface="BlinkMacSystemFont"/>
                <a:hlinkClick r:id="rId5"/>
              </a:rPr>
              <a:t>ทำสัญญาซื้อขาย</a:t>
            </a:r>
            <a:r>
              <a:rPr lang="th-TH" b="0" i="0" dirty="0">
                <a:solidFill>
                  <a:srgbClr val="4A4A4A"/>
                </a:solidFill>
                <a:effectLst/>
                <a:latin typeface="BlinkMacSystemFont"/>
              </a:rPr>
              <a:t>ระหว่างกัน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105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60336"/>
            <a:ext cx="8229600" cy="1143000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r>
              <a:rPr lang="th-TH" dirty="0"/>
              <a:t>ความหมายของราคา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77618"/>
            <a:ext cx="8229600" cy="5059363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endParaRPr lang="th-TH" b="1" dirty="0">
              <a:solidFill>
                <a:schemeClr val="bg1"/>
              </a:solidFill>
            </a:endParaRPr>
          </a:p>
          <a:p>
            <a:r>
              <a:rPr lang="th-TH" b="1" dirty="0">
                <a:solidFill>
                  <a:schemeClr val="bg1"/>
                </a:solidFill>
              </a:rPr>
              <a:t>ราคา หมายถึง “มูลค่าของสินค้าหรือบริการที่แสดงออกมาในรูปจำนวนเงิน” หรือ เป็นสื่อกลางการแลกเปลี่ยนในรูปเงินตรา” </a:t>
            </a:r>
          </a:p>
          <a:p>
            <a:r>
              <a:rPr lang="th-TH" b="1" dirty="0">
                <a:solidFill>
                  <a:schemeClr val="bg1"/>
                </a:solidFill>
              </a:rPr>
              <a:t>มูลค่า หมายถึง “อำนาจของผลิตภัณฑ์อย่างหนึ่งที่สามารถใช้แลกเปลี่ยนกับ สินค้าอีกชนิดได้โดยแสดงออกมาในรูปเชิงปริมาณ”</a:t>
            </a:r>
          </a:p>
          <a:p>
            <a:r>
              <a:rPr lang="th-TH" b="1" u="sng" dirty="0">
                <a:solidFill>
                  <a:schemeClr val="bg1"/>
                </a:solidFill>
              </a:rPr>
              <a:t>ปัจจัยที่ควรคำนึงในการกำหนดราคา</a:t>
            </a:r>
          </a:p>
          <a:p>
            <a:r>
              <a:rPr lang="th-TH" b="1" dirty="0">
                <a:solidFill>
                  <a:schemeClr val="bg1"/>
                </a:solidFill>
              </a:rPr>
              <a:t>1. ปัจจัยภายใน</a:t>
            </a:r>
          </a:p>
          <a:p>
            <a:r>
              <a:rPr lang="th-TH" b="1" dirty="0">
                <a:solidFill>
                  <a:schemeClr val="bg1"/>
                </a:solidFill>
              </a:rPr>
              <a:t>2. ปัจจัยภายนอก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04101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2566</Words>
  <Application>Microsoft Office PowerPoint</Application>
  <PresentationFormat>Widescreen</PresentationFormat>
  <Paragraphs>144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BlinkMacSystemFont</vt:lpstr>
      <vt:lpstr>Calibri</vt:lpstr>
      <vt:lpstr>Helvetica</vt:lpstr>
      <vt:lpstr>MS Sans Serif</vt:lpstr>
      <vt:lpstr>sofia-pro</vt:lpstr>
      <vt:lpstr>1_Office Theme</vt:lpstr>
      <vt:lpstr>75533359 พิธีศุลกากรว่าด้วยการค้าชายแดน บทที่ 3 เทคนิค / วิธีการคำนวณต้นทุน และการตั้งราคาสินค้า</vt:lpstr>
      <vt:lpstr>1.  อธิบายความหมายและความสำคัญของราคาได้อย่างถูกต้อง 2.  ระบุองค์ประกอบในการตั้งราคาผลิตภัณฑ์ได้อย่างถูกต้อง 3.  อธิบายลักษณะสำคัญของการกำหนดนโยบาย และกลยุทธ์ด้านราคาได้อย่างถูกต้อง 4.  สามารถเลือกกลยุทธ์การกำหนดราคาสินค้าได้  </vt:lpstr>
      <vt:lpstr>PowerPoint Presentation</vt:lpstr>
      <vt:lpstr>1. เตรียมเอกสาร หาตลาด และเตรียมสินค้า</vt:lpstr>
      <vt:lpstr>2. พิธีการศุลกากร และการจัดส่งสินค้า</vt:lpstr>
      <vt:lpstr>PowerPoint Presentation</vt:lpstr>
      <vt:lpstr>3. การเรียกเก็บเงิน</vt:lpstr>
      <vt:lpstr>การเตรียม การเสนอจำหน่ายสินค้า และราคาแก่ผู้นำเข้าในต่างประเทศ </vt:lpstr>
      <vt:lpstr>ความหมายของราคา</vt:lpstr>
      <vt:lpstr>1. ปัจจัยภายใน</vt:lpstr>
      <vt:lpstr>ราคาสินค้า</vt:lpstr>
      <vt:lpstr>วิธีคำนวณหาต้นทุนต่อชิ้น</vt:lpstr>
      <vt:lpstr>วิธีคำนวณหากำไรต่อชิ้น</vt:lpstr>
      <vt:lpstr>การจำแนกประเภทต้นทุนสินค้าเพื่อการส่งออกจะแบ่งเป็นประเภท 3 ประเภท</vt:lpstr>
      <vt:lpstr>2. ต้นทุนค่าขนส่งสินค้าจากโรงงานผู้ผลิตไป จนถึงจุดหมายปลายทางในต่างประเทศ</vt:lpstr>
      <vt:lpstr>3. ค่าใช้จ่ายต่าง ๆ อันเกี่ยวข้องกับการส่งออก  ทั้งที่เกิดภายในและภายนอกประเทศ</vt:lpstr>
      <vt:lpstr>PowerPoint Presentation</vt:lpstr>
      <vt:lpstr>พื้นฐานของการตั้งราคา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Pricing Strategy</vt:lpstr>
      <vt:lpstr>Pricing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75533359 พิธีศุลกากรว่าด้วยการค้าชายแดน บทที่ 3 เทคนิค / วิธีการคำนวณต้นทุน และการตั้งราคาสินค้า</dc:title>
  <dc:creator>Oranicha Buthphorm</dc:creator>
  <cp:lastModifiedBy>Oranicha Buthphorm</cp:lastModifiedBy>
  <cp:revision>61</cp:revision>
  <dcterms:created xsi:type="dcterms:W3CDTF">2020-07-19T09:24:46Z</dcterms:created>
  <dcterms:modified xsi:type="dcterms:W3CDTF">2020-07-29T03:35:25Z</dcterms:modified>
</cp:coreProperties>
</file>